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71" r:id="rId5"/>
    <p:sldId id="260" r:id="rId6"/>
    <p:sldId id="261" r:id="rId7"/>
    <p:sldId id="262" r:id="rId8"/>
    <p:sldId id="273" r:id="rId9"/>
    <p:sldId id="274" r:id="rId10"/>
    <p:sldId id="265" r:id="rId11"/>
    <p:sldId id="266" r:id="rId12"/>
    <p:sldId id="267" r:id="rId13"/>
    <p:sldId id="268" r:id="rId14"/>
    <p:sldId id="269" r:id="rId15"/>
    <p:sldId id="270" r:id="rId16"/>
  </p:sldIdLst>
  <p:sldSz cx="12188825" cy="6858000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D1FF"/>
    <a:srgbClr val="FAFAFA"/>
    <a:srgbClr val="272B30"/>
    <a:srgbClr val="19223F"/>
    <a:srgbClr val="4472C4"/>
    <a:srgbClr val="45869C"/>
    <a:srgbClr val="999999"/>
    <a:srgbClr val="C5C5C5"/>
    <a:srgbClr val="05A5CC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no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>
            <a:no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8D87D96E-0062-496F-8AB2-72397FAF44D6}" type="slidenum">
              <a:t>‹#›</a:t>
            </a:fld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8360901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3112" cy="4008438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GB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hangingPunct="0">
              <a:buNone/>
              <a:tabLst/>
              <a:defRPr lang="en-GB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hangingPunct="0">
              <a:buNone/>
              <a:tabLst/>
              <a:defRPr lang="en-GB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hangingPunct="0">
              <a:buNone/>
              <a:tabLst/>
              <a:defRPr lang="en-GB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algn="r" hangingPunct="0">
              <a:buNone/>
              <a:tabLst/>
              <a:defRPr lang="en-GB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fld id="{4789EC9E-FA2E-405F-A3F0-A23FD8AC7FE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222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95912" marR="0" indent="-195912" hangingPunct="0">
      <a:tabLst/>
      <a:defRPr lang="en-GB" sz="1814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14680" algn="l" defTabSz="829361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2pPr>
    <a:lvl3pPr marL="829361" algn="l" defTabSz="829361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3pPr>
    <a:lvl4pPr marL="1244041" algn="l" defTabSz="829361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4pPr>
    <a:lvl5pPr marL="1658722" algn="l" defTabSz="829361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5pPr>
    <a:lvl6pPr marL="2073402" algn="l" defTabSz="829361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6pPr>
    <a:lvl7pPr marL="2488082" algn="l" defTabSz="829361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7pPr>
    <a:lvl8pPr marL="2902763" algn="l" defTabSz="829361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8pPr>
    <a:lvl9pPr marL="3317443" algn="l" defTabSz="829361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image" Target="../media/image3.png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Jjv_OeiHmo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487B5BF-9489-483B-AA74-5FE9F84F7F42}" type="slidenum">
              <a:t>1</a:t>
            </a:fld>
            <a:endParaRPr lang="en-GB"/>
          </a:p>
        </p:txBody>
      </p:sp>
      <p:sp>
        <p:nvSpPr>
          <p:cNvPr id="2" name="Notes Placeholder 1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 dirty="0"/>
              <a:t>Introduce ourselves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1. thank participants and tutors for coming</a:t>
            </a:r>
          </a:p>
          <a:p>
            <a:pPr lvl="0"/>
            <a:r>
              <a:rPr lang="en-GB" dirty="0"/>
              <a:t>2. Say a few things about host</a:t>
            </a:r>
          </a:p>
          <a:p>
            <a:pPr lvl="0"/>
            <a:r>
              <a:rPr lang="en-GB" dirty="0"/>
              <a:t>3. </a:t>
            </a:r>
            <a:r>
              <a:rPr lang="en-GB" dirty="0" err="1"/>
              <a:t>ClojureBRidge</a:t>
            </a:r>
            <a:r>
              <a:rPr lang="en-GB" dirty="0"/>
              <a:t> – volunteer. Learn programming together</a:t>
            </a:r>
          </a:p>
          <a:p>
            <a:pPr lvl="0"/>
            <a:r>
              <a:rPr lang="en-GB" dirty="0"/>
              <a:t>4. What is Clojure</a:t>
            </a:r>
          </a:p>
          <a:p>
            <a:pPr lvl="0"/>
            <a:r>
              <a:rPr lang="en-GB" dirty="0"/>
              <a:t>5. Introduce ourselves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Round of introductions</a:t>
            </a:r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  <p:pic>
        <p:nvPicPr>
          <p:cNvPr id="3" name="Picture 2">
            <a:extLst/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31880" y="434880"/>
            <a:ext cx="5760360" cy="43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/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324759" y="3383280"/>
            <a:ext cx="1167480" cy="136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8CB35E9-2834-4219-81E9-5F1D2A8C611A}" type="slidenum">
              <a:t>10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Text</a:t>
            </a:r>
          </a:p>
          <a:p>
            <a:pPr lvl="0"/>
            <a:r>
              <a:rPr lang="en-GB"/>
              <a:t>Text editor</a:t>
            </a:r>
          </a:p>
          <a:p>
            <a:pPr lvl="0"/>
            <a:r>
              <a:rPr lang="en-GB"/>
              <a:t>Compiler</a:t>
            </a:r>
          </a:p>
          <a:p>
            <a:pPr lvl="0"/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7F14A9A-28BE-45DD-8C80-9C4FE774A0CE}" type="slidenum">
              <a:t>11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IDE Intelligent Development Environments</a:t>
            </a:r>
          </a:p>
          <a:p>
            <a:pPr lvl="0"/>
            <a:endParaRPr lang="en-GB"/>
          </a:p>
          <a:p>
            <a:pPr lvl="0"/>
            <a:r>
              <a:rPr lang="en-GB"/>
              <a:t>because:</a:t>
            </a:r>
          </a:p>
          <a:p>
            <a:pPr lvl="0"/>
            <a:endParaRPr lang="en-GB"/>
          </a:p>
          <a:p>
            <a:pPr lvl="0"/>
            <a:r>
              <a:rPr lang="en-GB"/>
              <a:t>Dark for the eyes.</a:t>
            </a:r>
          </a:p>
          <a:p>
            <a:pPr lvl="0"/>
            <a:r>
              <a:rPr lang="en-GB"/>
              <a:t>Autocompletion for help</a:t>
            </a:r>
          </a:p>
          <a:p>
            <a:pPr lvl="0"/>
            <a:r>
              <a:rPr lang="en-GB"/>
              <a:t>View documentation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3671C6D-0D21-4045-92D9-DCBB3CBCE0F4}" type="slidenum">
              <a:t>12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Compiler is in the browser. See result immediately.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CABBACF-00DE-4F0B-817D-024A7181FBA4}" type="slidenum">
              <a:t>13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365125"/>
            <a:ext cx="7126288" cy="4010025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Maria.cloud.</a:t>
            </a:r>
          </a:p>
          <a:p>
            <a:pPr lvl="0"/>
            <a:r>
              <a:rPr lang="en-GB"/>
              <a:t>Explain things that are asked a lot on the white boards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F51462A-28D9-40E6-89E6-307C917DE50C}" type="slidenum">
              <a:t>14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F3FDCB0-1389-40D2-BD87-28685274B34C}" type="slidenum">
              <a:t>15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5CC163B-D2EE-48F7-99A3-55F49338A7A2}" type="slidenum">
              <a:t>2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FOSDEM 2018</a:t>
            </a:r>
          </a:p>
          <a:p>
            <a:pPr lvl="0"/>
            <a:r>
              <a:rPr lang="en-GB"/>
              <a:t>Only white men like me. Erwin story. Analogy farming</a:t>
            </a:r>
          </a:p>
          <a:p>
            <a:pPr lvl="0"/>
            <a:r>
              <a:rPr lang="en-GB"/>
              <a:t>Sexism Aspasia story. Software is made for all by few</a:t>
            </a:r>
          </a:p>
          <a:p>
            <a:pPr lvl="0"/>
            <a:r>
              <a:rPr lang="en-GB"/>
              <a:t>We believe programming Clojure is for everyone.</a:t>
            </a:r>
          </a:p>
          <a:p>
            <a:pPr lvl="0"/>
            <a:endParaRPr lang="en-GB"/>
          </a:p>
          <a:p>
            <a:pPr lvl="0"/>
            <a:r>
              <a:rPr lang="en-GB"/>
              <a:t>- Not healthy</a:t>
            </a:r>
          </a:p>
          <a:p>
            <a:pPr lvl="0"/>
            <a:r>
              <a:rPr lang="en-GB"/>
              <a:t>- scares people off that dont belong to this group</a:t>
            </a:r>
          </a:p>
          <a:p>
            <a:pPr lvl="0"/>
            <a:r>
              <a:rPr lang="en-GB"/>
              <a:t>- The already working IT creates worse products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EE27A93-1700-4EB3-821D-15C89F275EEE}" type="slidenum">
              <a:t>3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Example</a:t>
            </a:r>
          </a:p>
          <a:p>
            <a:pPr lvl="0"/>
            <a:r>
              <a:rPr lang="en-GB"/>
              <a:t>People feel less empowered/insecure</a:t>
            </a:r>
          </a:p>
          <a:p>
            <a:pPr lvl="0"/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A97033E-A1DB-4321-A781-B49B555BB04E}" type="slidenum">
              <a:t>4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Worse outcomes</a:t>
            </a:r>
          </a:p>
          <a:p>
            <a:pPr lvl="0"/>
            <a:r>
              <a:rPr lang="en-GB"/>
              <a:t>- mention example</a:t>
            </a:r>
          </a:p>
          <a:p>
            <a:pPr lvl="0"/>
            <a:r>
              <a:rPr lang="en-GB"/>
              <a:t>Soap dispenser only responds to white skin</a:t>
            </a:r>
          </a:p>
          <a:p>
            <a:pPr lvl="0"/>
            <a:r>
              <a:rPr lang="en-GB">
                <a:hlinkClick r:id="rId3"/>
              </a:rPr>
              <a:t>https://www.youtube.com/watch?v=YJjv_OeiHmo</a:t>
            </a:r>
          </a:p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641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3E7DBEC-5141-40EE-9167-A3F7BE439FE6}" type="slidenum">
              <a:t>5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066F605-453F-4D44-8F15-FB2648A2F210}" type="slidenum">
              <a:t>6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Ask the public. See what they say.</a:t>
            </a:r>
          </a:p>
          <a:p>
            <a:pPr lvl="0"/>
            <a:endParaRPr lang="en-GB"/>
          </a:p>
          <a:p>
            <a:pPr lvl="0"/>
            <a:r>
              <a:rPr lang="en-GB"/>
              <a:t>2 mins discussion</a:t>
            </a:r>
          </a:p>
          <a:p>
            <a:pPr lvl="0"/>
            <a:endParaRPr lang="en-GB"/>
          </a:p>
          <a:p>
            <a:pPr lvl="0"/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63B3A51-4807-4A4C-9EF0-9EB91CFBFCF0}" type="slidenum">
              <a:t>7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7475" y="746125"/>
            <a:ext cx="7123113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9349920"/>
          </a:xfrm>
        </p:spPr>
        <p:txBody>
          <a:bodyPr/>
          <a:lstStyle/>
          <a:p>
            <a:pPr lvl="0"/>
            <a:r>
              <a:rPr lang="en-GB"/>
              <a:t>Explain breaking up a problem</a:t>
            </a:r>
            <a:br>
              <a:rPr lang="en-GB"/>
            </a:br>
            <a:br>
              <a:rPr lang="en-GB"/>
            </a:br>
            <a:r>
              <a:rPr lang="en-GB"/>
              <a:t>Programs that do something interesting enough that we would recognize -- like sending an e-mail, uploading a photo or making a restaurant reservation -- are, themselves, made up of many smaller programs.</a:t>
            </a:r>
          </a:p>
          <a:p>
            <a:pPr lvl="0"/>
            <a:endParaRPr lang="en-GB"/>
          </a:p>
          <a:p>
            <a:pPr lvl="0"/>
            <a:r>
              <a:rPr lang="en-GB"/>
              <a:t>Software developers often start with a big goal like "make a restaurant reservation application" and break it up into smaller pieces. In fact this process happens repeatedly until the pieces are tiny and bite-sized.</a:t>
            </a:r>
          </a:p>
          <a:p>
            <a:pPr lvl="0"/>
            <a:endParaRPr lang="en-GB"/>
          </a:p>
          <a:p>
            <a:pPr lvl="0"/>
            <a:r>
              <a:rPr lang="en-GB"/>
              <a:t>For other people to read as well</a:t>
            </a:r>
          </a:p>
          <a:p>
            <a:pPr lvl="0"/>
            <a:endParaRPr lang="en-GB"/>
          </a:p>
          <a:p>
            <a:pPr lvl="0"/>
            <a:r>
              <a:rPr lang="en-GB"/>
              <a:t>Because everyone likes to eat let's use preparing an &lt;favourite meal from group&gt; as an analogy. The goal is:</a:t>
            </a:r>
          </a:p>
          <a:p>
            <a:pPr lvl="0"/>
            <a:endParaRPr lang="en-GB"/>
          </a:p>
          <a:p>
            <a:pPr lvl="0"/>
            <a:r>
              <a:rPr lang="en-GB"/>
              <a:t>    &lt;favourite dinner, starter&gt;</a:t>
            </a:r>
          </a:p>
          <a:p>
            <a:pPr lvl="0"/>
            <a:br>
              <a:rPr lang="en-GB"/>
            </a:br>
            <a:r>
              <a:rPr lang="en-GB"/>
              <a:t>SPLIT IT UP IN SMALLER PARTS AND SPLIT THOSE PARTS UP AGAIN WITH THE GROUP</a:t>
            </a:r>
          </a:p>
          <a:p>
            <a:pPr lvl="0"/>
            <a:endParaRPr lang="en-GB"/>
          </a:p>
          <a:p>
            <a:pPr lvl="0"/>
            <a:r>
              <a:rPr lang="en-GB"/>
              <a:t>Now each of the steps (except maybe making the sauce :) is short and straightforward.</a:t>
            </a:r>
          </a:p>
          <a:p>
            <a:pPr lvl="0"/>
            <a:endParaRPr lang="en-GB"/>
          </a:p>
          <a:p>
            <a:pPr lvl="0"/>
            <a:r>
              <a:rPr lang="en-GB"/>
              <a:t>In computer lingo we would say that each of these steps are "functions": each is designed to accomplish a specific task. A "program" is just a big function that's built on top of lots of other little functions.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D019898-0A3B-4728-AA18-8013CC39E3F9}" type="slidenum">
              <a:t>8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01800" y="5120639"/>
            <a:ext cx="6047640" cy="4811040"/>
          </a:xfrm>
        </p:spPr>
        <p:txBody>
          <a:bodyPr/>
          <a:lstStyle/>
          <a:p>
            <a:pPr lvl="0"/>
            <a:r>
              <a:rPr lang="en-GB"/>
              <a:t>This is what you get from it. And what helps.</a:t>
            </a:r>
          </a:p>
          <a:p>
            <a:pPr lvl="0"/>
            <a:endParaRPr lang="en-GB"/>
          </a:p>
          <a:p>
            <a:pPr lvl="0"/>
            <a:r>
              <a:rPr lang="en-GB"/>
              <a:t>Maths is a small part. It can help, but not the largest part. Problem solving is.</a:t>
            </a:r>
          </a:p>
        </p:txBody>
      </p:sp>
    </p:spTree>
    <p:extLst>
      <p:ext uri="{BB962C8B-B14F-4D97-AF65-F5344CB8AC3E}">
        <p14:creationId xmlns:p14="http://schemas.microsoft.com/office/powerpoint/2010/main" val="1236699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36540F0F-F23B-44E4-AA37-E4F64E2CF05C}" type="slidenum">
              <a:t>9</a:t>
            </a:fld>
            <a:endParaRPr lang="en-GB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Ask the public</a:t>
            </a:r>
          </a:p>
          <a:p>
            <a:pPr lvl="0"/>
            <a:endParaRPr lang="en-GB"/>
          </a:p>
          <a:p>
            <a:pPr lvl="0"/>
            <a:endParaRPr lang="en-GB"/>
          </a:p>
          <a:p>
            <a:pPr lvl="0"/>
            <a:r>
              <a:rPr lang="en-GB"/>
              <a:t>Margaret  Hamilton in 1969, standing next to listings of the software she and her MIT team produced for the Apollo project.</a:t>
            </a:r>
          </a:p>
          <a:p>
            <a:pPr lvl="0"/>
            <a:endParaRPr lang="en-GB"/>
          </a:p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784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44070F1-D7D5-412F-9FCB-A329D1166B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07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FFCB53-0F81-4AE2-A258-30FACB038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70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1700A0E-A2DD-49B9-8AD8-6E94D5393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3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51B4BAA-496F-46F7-B551-F9C84F99A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98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4F32EB-02E6-4AA9-AD6A-05998ED59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16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195E2D4-6651-45FA-BE07-15F17DF4A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26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B2DD428-F649-4CE7-9040-BBB147CB1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498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FEE42CD-B50B-4A71-B7E7-1BA5817A9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2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FF44804-0DEE-42BE-AC7E-CCBDC9020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64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2219B9A-0898-45EC-BEBF-AD14CA027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2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3E4C1B6-0B20-438D-87D2-924D51E3B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9061D00C-5BC2-4D7E-A490-747842564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87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bridge.dyne.org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maria.cloud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user/ClojureTV" TargetMode="External"/><Relationship Id="rId5" Type="http://schemas.openxmlformats.org/officeDocument/2006/relationships/hyperlink" Target="https://aphyr.com/posts/301-clojure-from-the-ground-up-welcome" TargetMode="External"/><Relationship Id="rId4" Type="http://schemas.openxmlformats.org/officeDocument/2006/relationships/hyperlink" Target="http://www.braveclojure.com/introductio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watch?v=w1lqZcnamAQ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AC63B5E-FA4E-4B5F-8C13-87CCFE838628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39989" y="286065"/>
            <a:ext cx="8226425" cy="857250"/>
          </a:xfrm>
        </p:spPr>
        <p:txBody>
          <a:bodyPr>
            <a:normAutofit/>
          </a:bodyPr>
          <a:lstStyle/>
          <a:p>
            <a:pPr lvl="0"/>
            <a:r>
              <a:rPr lang="en-GB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ClojureBridge</a:t>
            </a:r>
          </a:p>
        </p:txBody>
      </p:sp>
      <p:pic>
        <p:nvPicPr>
          <p:cNvPr id="3" name="Picture Placeholder 2">
            <a:extLst/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-6958" y="1247621"/>
            <a:ext cx="7417408" cy="4467379"/>
          </a:xfrm>
        </p:spPr>
      </p:pic>
      <p:sp>
        <p:nvSpPr>
          <p:cNvPr id="10" name="Arrow: Chevron 9">
            <a:extLst>
              <a:ext uri="{FF2B5EF4-FFF2-40B4-BE49-F238E27FC236}">
                <a16:creationId xmlns:a16="http://schemas.microsoft.com/office/drawing/2014/main" id="{E88D5980-D195-4DCF-A477-99DA9069EBBF}"/>
              </a:ext>
            </a:extLst>
          </p:cNvPr>
          <p:cNvSpPr/>
          <p:nvPr/>
        </p:nvSpPr>
        <p:spPr>
          <a:xfrm>
            <a:off x="7848600" y="0"/>
            <a:ext cx="434718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C7090F28-E37F-42B3-8E97-DBDA9DEF89F9}"/>
              </a:ext>
            </a:extLst>
          </p:cNvPr>
          <p:cNvSpPr/>
          <p:nvPr/>
        </p:nvSpPr>
        <p:spPr>
          <a:xfrm>
            <a:off x="4344173" y="984"/>
            <a:ext cx="4921149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898B55C2-90D7-4124-8284-E4F0A5F24FB5}"/>
              </a:ext>
            </a:extLst>
          </p:cNvPr>
          <p:cNvSpPr/>
          <p:nvPr/>
        </p:nvSpPr>
        <p:spPr>
          <a:xfrm>
            <a:off x="6231895" y="0"/>
            <a:ext cx="4921149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 dirty="0">
              <a:solidFill>
                <a:schemeClr val="tx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245EEB-A6E5-4562-9AE6-B1640403EC0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9874271" y="4350678"/>
            <a:ext cx="2047139" cy="2377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2BA0186-69D9-4DB9-9BC9-7B522B363645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0934C5-68FF-4002-880E-33203D2AA803}"/>
              </a:ext>
            </a:extLst>
          </p:cNvPr>
          <p:cNvSpPr/>
          <p:nvPr/>
        </p:nvSpPr>
        <p:spPr>
          <a:xfrm>
            <a:off x="0" y="840980"/>
            <a:ext cx="11212580" cy="5212080"/>
          </a:xfrm>
          <a:prstGeom prst="rect">
            <a:avLst/>
          </a:prstGeom>
          <a:solidFill>
            <a:srgbClr val="86D1FF"/>
          </a:solidFill>
          <a:ln>
            <a:noFill/>
          </a:ln>
          <a:effectLst>
            <a:innerShdw blurRad="317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6358456B-61E9-439C-BB4B-1F60351610B1}"/>
              </a:ext>
            </a:extLst>
          </p:cNvPr>
          <p:cNvSpPr/>
          <p:nvPr/>
        </p:nvSpPr>
        <p:spPr>
          <a:xfrm>
            <a:off x="9505950" y="0"/>
            <a:ext cx="268983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0E00D7-BD89-4CB5-B08F-3BEBD776830D}"/>
              </a:ext>
            </a:extLst>
          </p:cNvPr>
          <p:cNvSpPr/>
          <p:nvPr/>
        </p:nvSpPr>
        <p:spPr>
          <a:xfrm>
            <a:off x="231013" y="220165"/>
            <a:ext cx="61077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What Do You Need To Code?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C81205-3C20-4F7D-AA39-FF4379E854D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813802" y="5415845"/>
            <a:ext cx="1097280" cy="127443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Arrow: Chevron 9">
            <a:extLst>
              <a:ext uri="{FF2B5EF4-FFF2-40B4-BE49-F238E27FC236}">
                <a16:creationId xmlns:a16="http://schemas.microsoft.com/office/drawing/2014/main" id="{8AD1AE63-E630-48BD-BFAF-3B7C0E5D2CB9}"/>
              </a:ext>
            </a:extLst>
          </p:cNvPr>
          <p:cNvSpPr/>
          <p:nvPr/>
        </p:nvSpPr>
        <p:spPr>
          <a:xfrm>
            <a:off x="7373123" y="984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6D90BA1C-A8BE-4661-BC01-E39BA9644060}"/>
              </a:ext>
            </a:extLst>
          </p:cNvPr>
          <p:cNvSpPr/>
          <p:nvPr/>
        </p:nvSpPr>
        <p:spPr>
          <a:xfrm>
            <a:off x="8708395" y="0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pic>
        <p:nvPicPr>
          <p:cNvPr id="4" name="Picture 3">
            <a:extLst/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16451" y="1183373"/>
            <a:ext cx="7642510" cy="3995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79420A-D787-4BCE-ADA4-C451F414B959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2E3322-C6D8-4DA1-B9A5-CBAB61448572}"/>
              </a:ext>
            </a:extLst>
          </p:cNvPr>
          <p:cNvSpPr/>
          <p:nvPr/>
        </p:nvSpPr>
        <p:spPr>
          <a:xfrm>
            <a:off x="0" y="840980"/>
            <a:ext cx="11212580" cy="5212080"/>
          </a:xfrm>
          <a:prstGeom prst="rect">
            <a:avLst/>
          </a:prstGeom>
          <a:solidFill>
            <a:srgbClr val="272B30"/>
          </a:solidFill>
          <a:ln>
            <a:noFill/>
          </a:ln>
          <a:effectLst>
            <a:innerShdw blurRad="317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E1FCE482-429B-4AAC-A5ED-962F9CC77483}"/>
              </a:ext>
            </a:extLst>
          </p:cNvPr>
          <p:cNvSpPr/>
          <p:nvPr/>
        </p:nvSpPr>
        <p:spPr>
          <a:xfrm>
            <a:off x="9505950" y="0"/>
            <a:ext cx="268983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F1DCEF-B79B-4537-B022-11F4B9146B49}"/>
              </a:ext>
            </a:extLst>
          </p:cNvPr>
          <p:cNvSpPr/>
          <p:nvPr/>
        </p:nvSpPr>
        <p:spPr>
          <a:xfrm>
            <a:off x="231013" y="220165"/>
            <a:ext cx="741581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What do you need to code? An IDE.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B679D8-ED86-498B-BB5C-31D54DDC70B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813802" y="5415845"/>
            <a:ext cx="1097280" cy="127443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Arrow: Chevron 9">
            <a:extLst>
              <a:ext uri="{FF2B5EF4-FFF2-40B4-BE49-F238E27FC236}">
                <a16:creationId xmlns:a16="http://schemas.microsoft.com/office/drawing/2014/main" id="{D82A5CEF-8198-4FC1-AAC8-90FC4DCB31AB}"/>
              </a:ext>
            </a:extLst>
          </p:cNvPr>
          <p:cNvSpPr/>
          <p:nvPr/>
        </p:nvSpPr>
        <p:spPr>
          <a:xfrm>
            <a:off x="7373123" y="984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1A1D222D-D0C8-42C1-A3D2-C482BC456B6D}"/>
              </a:ext>
            </a:extLst>
          </p:cNvPr>
          <p:cNvSpPr/>
          <p:nvPr/>
        </p:nvSpPr>
        <p:spPr>
          <a:xfrm>
            <a:off x="8708395" y="0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pic>
        <p:nvPicPr>
          <p:cNvPr id="3" name="Picture Placeholder 2">
            <a:extLst/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926951" y="1643564"/>
            <a:ext cx="7231061" cy="3570871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B4A2B2-CBA1-4167-A15A-379B3653F624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5D1538-4CC6-4FA6-92B9-47C55D361724}"/>
              </a:ext>
            </a:extLst>
          </p:cNvPr>
          <p:cNvSpPr/>
          <p:nvPr/>
        </p:nvSpPr>
        <p:spPr>
          <a:xfrm>
            <a:off x="0" y="840980"/>
            <a:ext cx="11212580" cy="5212080"/>
          </a:xfrm>
          <a:prstGeom prst="rect">
            <a:avLst/>
          </a:prstGeom>
          <a:solidFill>
            <a:srgbClr val="272B30"/>
          </a:solidFill>
          <a:ln>
            <a:noFill/>
          </a:ln>
          <a:effectLst>
            <a:innerShdw blurRad="317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4A6E8ECF-7FEC-4116-B565-A9DDC5003650}"/>
              </a:ext>
            </a:extLst>
          </p:cNvPr>
          <p:cNvSpPr/>
          <p:nvPr/>
        </p:nvSpPr>
        <p:spPr>
          <a:xfrm>
            <a:off x="9505950" y="0"/>
            <a:ext cx="268983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2C5754-4ACB-4F0E-8603-8D1637776F7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813802" y="5415845"/>
            <a:ext cx="1097280" cy="127443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Arrow: Chevron 8">
            <a:extLst>
              <a:ext uri="{FF2B5EF4-FFF2-40B4-BE49-F238E27FC236}">
                <a16:creationId xmlns:a16="http://schemas.microsoft.com/office/drawing/2014/main" id="{FC83A4BD-C9F7-4170-A881-15187CE2238A}"/>
              </a:ext>
            </a:extLst>
          </p:cNvPr>
          <p:cNvSpPr/>
          <p:nvPr/>
        </p:nvSpPr>
        <p:spPr>
          <a:xfrm>
            <a:off x="7373123" y="984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0F010E4D-5898-49EA-BDCC-FA1ED78003E1}"/>
              </a:ext>
            </a:extLst>
          </p:cNvPr>
          <p:cNvSpPr/>
          <p:nvPr/>
        </p:nvSpPr>
        <p:spPr>
          <a:xfrm>
            <a:off x="8708395" y="0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C273EC-01B9-466F-9071-2763AC50A30D}"/>
              </a:ext>
            </a:extLst>
          </p:cNvPr>
          <p:cNvSpPr/>
          <p:nvPr/>
        </p:nvSpPr>
        <p:spPr>
          <a:xfrm>
            <a:off x="1307785" y="2175985"/>
            <a:ext cx="6092825" cy="106182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spcAft>
                <a:spcPts val="1800"/>
              </a:spcAft>
            </a:pPr>
            <a:r>
              <a:rPr lang="en-GB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Go to </a:t>
            </a:r>
            <a:r>
              <a:rPr lang="en-GB" sz="2400" dirty="0">
                <a:solidFill>
                  <a:schemeClr val="bg1"/>
                </a:solidFill>
                <a:latin typeface="Century Gothic" panose="020B0502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http://bridge.dyne.org</a:t>
            </a:r>
            <a:endParaRPr lang="en-GB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lvl="0">
              <a:spcAft>
                <a:spcPts val="1800"/>
              </a:spcAft>
            </a:pPr>
            <a:r>
              <a:rPr lang="en-GB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Clojure: http://cljs.info/cheatsheet/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DEFBED-9E9D-4C81-9C7A-63E83AD696E3}"/>
              </a:ext>
            </a:extLst>
          </p:cNvPr>
          <p:cNvSpPr/>
          <p:nvPr/>
        </p:nvSpPr>
        <p:spPr>
          <a:xfrm>
            <a:off x="231013" y="220165"/>
            <a:ext cx="24497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Let’s Start!!!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BDFC72B-DD16-451A-A1F5-9BDD67B34724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latin typeface="Century Gothic" panose="020B0502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3B7218-3748-406A-891F-A59FCB399D9B}"/>
              </a:ext>
            </a:extLst>
          </p:cNvPr>
          <p:cNvSpPr/>
          <p:nvPr/>
        </p:nvSpPr>
        <p:spPr>
          <a:xfrm>
            <a:off x="0" y="840980"/>
            <a:ext cx="11212580" cy="5212080"/>
          </a:xfrm>
          <a:prstGeom prst="rect">
            <a:avLst/>
          </a:prstGeom>
          <a:solidFill>
            <a:srgbClr val="272B30"/>
          </a:solidFill>
          <a:ln>
            <a:noFill/>
          </a:ln>
          <a:effectLst>
            <a:innerShdw blurRad="317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C26E8B1B-8010-4695-BE93-C376F214FAFE}"/>
              </a:ext>
            </a:extLst>
          </p:cNvPr>
          <p:cNvSpPr/>
          <p:nvPr/>
        </p:nvSpPr>
        <p:spPr>
          <a:xfrm>
            <a:off x="9505950" y="0"/>
            <a:ext cx="268983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CB62F6-3E91-4734-BC3D-7B153A3540C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813802" y="5415845"/>
            <a:ext cx="1097280" cy="127443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Arrow: Chevron 7">
            <a:extLst>
              <a:ext uri="{FF2B5EF4-FFF2-40B4-BE49-F238E27FC236}">
                <a16:creationId xmlns:a16="http://schemas.microsoft.com/office/drawing/2014/main" id="{14BAF4A9-993C-4C43-A7BB-DF23CFF8E388}"/>
              </a:ext>
            </a:extLst>
          </p:cNvPr>
          <p:cNvSpPr/>
          <p:nvPr/>
        </p:nvSpPr>
        <p:spPr>
          <a:xfrm>
            <a:off x="7373123" y="984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A8246DA4-6A87-4E7B-9957-F3FCE1E8DF77}"/>
              </a:ext>
            </a:extLst>
          </p:cNvPr>
          <p:cNvSpPr/>
          <p:nvPr/>
        </p:nvSpPr>
        <p:spPr>
          <a:xfrm>
            <a:off x="8708395" y="0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8EFF84-3FB1-4696-ADED-4C7D472FEA13}"/>
              </a:ext>
            </a:extLst>
          </p:cNvPr>
          <p:cNvSpPr/>
          <p:nvPr/>
        </p:nvSpPr>
        <p:spPr>
          <a:xfrm>
            <a:off x="635621" y="2105826"/>
            <a:ext cx="8922065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1800"/>
              </a:spcAft>
              <a:buSzPct val="45000"/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Go to </a:t>
            </a:r>
            <a:r>
              <a:rPr lang="en-GB" sz="2400" dirty="0">
                <a:solidFill>
                  <a:schemeClr val="bg1"/>
                </a:solidFill>
                <a:latin typeface="Century Gothic" panose="020B0502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https://www.maria.cloud</a:t>
            </a:r>
            <a:endParaRPr lang="en-GB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342900" lvl="0" indent="-342900">
              <a:spcAft>
                <a:spcPts val="1800"/>
              </a:spcAft>
              <a:buSzPct val="45000"/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Use command-enter or control-enter to evaluate</a:t>
            </a:r>
          </a:p>
          <a:p>
            <a:pPr marL="342900" lvl="0" indent="-342900">
              <a:spcAft>
                <a:spcPts val="1800"/>
              </a:spcAft>
              <a:buSzPct val="45000"/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You can change the code in the white boxes and evaluate it</a:t>
            </a:r>
          </a:p>
          <a:p>
            <a:pPr marL="342900" lvl="0" indent="-342900">
              <a:spcAft>
                <a:spcPts val="1800"/>
              </a:spcAft>
              <a:buSzPct val="45000"/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Ask if you need help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70ECB4-7A70-48EE-A99C-B1ECF0449E64}"/>
              </a:ext>
            </a:extLst>
          </p:cNvPr>
          <p:cNvSpPr/>
          <p:nvPr/>
        </p:nvSpPr>
        <p:spPr>
          <a:xfrm>
            <a:off x="231013" y="220165"/>
            <a:ext cx="25891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Maria.cloud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6295A64-96A2-4033-BBC6-48E7AE378E8C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latin typeface="Century Gothic" panose="020B0502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B1AB0D-1F2D-4EB4-AF96-68B56BA98CCA}"/>
              </a:ext>
            </a:extLst>
          </p:cNvPr>
          <p:cNvSpPr/>
          <p:nvPr/>
        </p:nvSpPr>
        <p:spPr>
          <a:xfrm>
            <a:off x="0" y="840980"/>
            <a:ext cx="11212580" cy="5212080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innerShdw blurRad="241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4F5A7098-63AC-4F81-9189-0891A064D618}"/>
              </a:ext>
            </a:extLst>
          </p:cNvPr>
          <p:cNvSpPr/>
          <p:nvPr/>
        </p:nvSpPr>
        <p:spPr>
          <a:xfrm>
            <a:off x="9505950" y="0"/>
            <a:ext cx="268983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0A2AD8-8999-4523-B723-F630CE81E41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813802" y="5415845"/>
            <a:ext cx="1097280" cy="127443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Arrow: Chevron 8">
            <a:extLst>
              <a:ext uri="{FF2B5EF4-FFF2-40B4-BE49-F238E27FC236}">
                <a16:creationId xmlns:a16="http://schemas.microsoft.com/office/drawing/2014/main" id="{35A446B1-7FB4-4A60-871B-B19A048396EF}"/>
              </a:ext>
            </a:extLst>
          </p:cNvPr>
          <p:cNvSpPr/>
          <p:nvPr/>
        </p:nvSpPr>
        <p:spPr>
          <a:xfrm>
            <a:off x="7373123" y="984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B6B9B4E0-BE19-4ED3-931D-60A0E2A4E59E}"/>
              </a:ext>
            </a:extLst>
          </p:cNvPr>
          <p:cNvSpPr/>
          <p:nvPr/>
        </p:nvSpPr>
        <p:spPr>
          <a:xfrm>
            <a:off x="8708395" y="0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D15913-C8B9-4FEA-B156-B4F5FF98023B}"/>
              </a:ext>
            </a:extLst>
          </p:cNvPr>
          <p:cNvSpPr/>
          <p:nvPr/>
        </p:nvSpPr>
        <p:spPr>
          <a:xfrm>
            <a:off x="231013" y="220165"/>
            <a:ext cx="66127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Advanced: coding environment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Picture 3">
            <a:extLst/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1340982" y="1123096"/>
            <a:ext cx="5969606" cy="4611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AF561B-EDBD-40CA-A828-931814D02249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latin typeface="Century Gothic" panose="020B0502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8BB372-FBD4-42FC-8115-2D2EDE6EE0B1}"/>
              </a:ext>
            </a:extLst>
          </p:cNvPr>
          <p:cNvSpPr/>
          <p:nvPr/>
        </p:nvSpPr>
        <p:spPr>
          <a:xfrm>
            <a:off x="0" y="840980"/>
            <a:ext cx="11212580" cy="5212080"/>
          </a:xfrm>
          <a:prstGeom prst="rect">
            <a:avLst/>
          </a:prstGeom>
          <a:solidFill>
            <a:srgbClr val="272B30"/>
          </a:solidFill>
          <a:ln>
            <a:noFill/>
          </a:ln>
          <a:effectLst>
            <a:innerShdw blurRad="317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32F6EFF5-9BE5-4886-88A3-8793A9A3C261}"/>
              </a:ext>
            </a:extLst>
          </p:cNvPr>
          <p:cNvSpPr/>
          <p:nvPr/>
        </p:nvSpPr>
        <p:spPr>
          <a:xfrm>
            <a:off x="9505950" y="0"/>
            <a:ext cx="268983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F57069-EAC5-4CB5-8649-4BF7817C42E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813802" y="5415845"/>
            <a:ext cx="1097280" cy="127443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Arrow: Chevron 7">
            <a:extLst>
              <a:ext uri="{FF2B5EF4-FFF2-40B4-BE49-F238E27FC236}">
                <a16:creationId xmlns:a16="http://schemas.microsoft.com/office/drawing/2014/main" id="{4F286AB7-EFD3-4436-B87E-3D08C96C6A2B}"/>
              </a:ext>
            </a:extLst>
          </p:cNvPr>
          <p:cNvSpPr/>
          <p:nvPr/>
        </p:nvSpPr>
        <p:spPr>
          <a:xfrm>
            <a:off x="7373123" y="984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E83AEE3B-825F-4153-A3F2-B93A79101B69}"/>
              </a:ext>
            </a:extLst>
          </p:cNvPr>
          <p:cNvSpPr/>
          <p:nvPr/>
        </p:nvSpPr>
        <p:spPr>
          <a:xfrm>
            <a:off x="8708395" y="0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38D2B4-9D89-4071-ACBD-CE166AB7B4CB}"/>
              </a:ext>
            </a:extLst>
          </p:cNvPr>
          <p:cNvSpPr/>
          <p:nvPr/>
        </p:nvSpPr>
        <p:spPr>
          <a:xfrm>
            <a:off x="635621" y="2105826"/>
            <a:ext cx="892206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200"/>
              </a:spcAft>
              <a:buSzPct val="45000"/>
            </a:pPr>
            <a:r>
              <a:rPr lang="en-GB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We’ll put the slides on meetup:</a:t>
            </a:r>
          </a:p>
          <a:p>
            <a:pPr marL="342900" lvl="0" indent="-342900">
              <a:spcAft>
                <a:spcPts val="1200"/>
              </a:spcAft>
              <a:buSzPct val="45000"/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Century Gothic" panose="020B0502020202020204" pitchFamily="34" charset="0"/>
              </a:rPr>
              <a:t>Clojure for the Brave and True E-book: </a:t>
            </a:r>
            <a:r>
              <a:rPr lang="en-GB" sz="20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Century Gothic" panose="020B0502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http://www.braveclojure.com/introduction</a:t>
            </a:r>
            <a:endParaRPr lang="en-GB" sz="2000" dirty="0"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Century Gothic" panose="020B0502020202020204" pitchFamily="34" charset="0"/>
            </a:endParaRPr>
          </a:p>
          <a:p>
            <a:pPr marL="342900" lvl="0" indent="-342900">
              <a:spcAft>
                <a:spcPts val="1200"/>
              </a:spcAft>
              <a:buSzPct val="45000"/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Century Gothic" panose="020B0502020202020204" pitchFamily="34" charset="0"/>
              </a:rPr>
              <a:t>Clojure from the ground up: </a:t>
            </a:r>
            <a:r>
              <a:rPr lang="en-GB" sz="20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Century Gothic" panose="020B0502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https://aphyr.com/posts/301-clojure-from-the-ground-up-welcome</a:t>
            </a:r>
            <a:endParaRPr lang="en-GB" sz="2000" dirty="0"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Century Gothic" panose="020B0502020202020204" pitchFamily="34" charset="0"/>
            </a:endParaRPr>
          </a:p>
          <a:p>
            <a:pPr marL="342900" lvl="0" indent="-342900">
              <a:spcAft>
                <a:spcPts val="1200"/>
              </a:spcAft>
              <a:buSzPct val="45000"/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Century Gothic" panose="020B0502020202020204" pitchFamily="34" charset="0"/>
              </a:rPr>
              <a:t>Explanation videos on </a:t>
            </a:r>
            <a:r>
              <a:rPr lang="en-GB" sz="20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Century Gothic" panose="020B0502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https://www.youtube.com/user/ClojureTV</a:t>
            </a:r>
            <a:endParaRPr lang="en-GB" sz="2000" dirty="0"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Century Gothic" panose="020B0502020202020204" pitchFamily="34" charset="0"/>
            </a:endParaRPr>
          </a:p>
          <a:p>
            <a:pPr marL="342900" lvl="0" indent="-342900">
              <a:spcAft>
                <a:spcPts val="1200"/>
              </a:spcAft>
              <a:buSzPct val="45000"/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Century Gothic" panose="020B0502020202020204" pitchFamily="34" charset="0"/>
              </a:rPr>
              <a:t>Exercises from easy to difficult at http://www.4clojure.com/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DBD116-260E-4B26-A874-710E6B781F05}"/>
              </a:ext>
            </a:extLst>
          </p:cNvPr>
          <p:cNvSpPr/>
          <p:nvPr/>
        </p:nvSpPr>
        <p:spPr>
          <a:xfrm>
            <a:off x="231013" y="220165"/>
            <a:ext cx="21996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58CC98-A05B-4B2F-B6B8-887F74C72B6E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/>
          </a:p>
        </p:txBody>
      </p:sp>
      <p:pic>
        <p:nvPicPr>
          <p:cNvPr id="3" name="Picture Placeholder 2">
            <a:extLst/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-7327" y="840980"/>
            <a:ext cx="10422352" cy="5212080"/>
          </a:xfrm>
          <a:effectLst>
            <a:innerShdw blurRad="114300">
              <a:prstClr val="black"/>
            </a:innerShdw>
          </a:effectLst>
        </p:spPr>
      </p:pic>
      <p:sp>
        <p:nvSpPr>
          <p:cNvPr id="5" name="Arrow: Chevron 4">
            <a:extLst>
              <a:ext uri="{FF2B5EF4-FFF2-40B4-BE49-F238E27FC236}">
                <a16:creationId xmlns:a16="http://schemas.microsoft.com/office/drawing/2014/main" id="{013D75AB-6842-4C55-96EE-4474BAE11BF9}"/>
              </a:ext>
            </a:extLst>
          </p:cNvPr>
          <p:cNvSpPr/>
          <p:nvPr/>
        </p:nvSpPr>
        <p:spPr>
          <a:xfrm>
            <a:off x="9505950" y="0"/>
            <a:ext cx="268983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5BEB3457-EBAF-43DD-9C10-363CE43ADF83}"/>
              </a:ext>
            </a:extLst>
          </p:cNvPr>
          <p:cNvSpPr/>
          <p:nvPr/>
        </p:nvSpPr>
        <p:spPr>
          <a:xfrm>
            <a:off x="7373123" y="984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9C35B412-6011-4B03-B3DF-9B0ED99D8A4F}"/>
              </a:ext>
            </a:extLst>
          </p:cNvPr>
          <p:cNvSpPr/>
          <p:nvPr/>
        </p:nvSpPr>
        <p:spPr>
          <a:xfrm>
            <a:off x="8708395" y="0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2BA9A2-773B-4197-8162-7094DBA6A483}"/>
              </a:ext>
            </a:extLst>
          </p:cNvPr>
          <p:cNvSpPr/>
          <p:nvPr/>
        </p:nvSpPr>
        <p:spPr>
          <a:xfrm>
            <a:off x="231013" y="220165"/>
            <a:ext cx="49728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Lack Of Diversity In Tech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BA37B6-17EE-4515-82C3-9C4A67C3E59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10813802" y="5415845"/>
            <a:ext cx="1097280" cy="1274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2792A42-E759-42E5-B3FD-DF8B32A10AA7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/>
          </a:p>
        </p:txBody>
      </p:sp>
      <p:pic>
        <p:nvPicPr>
          <p:cNvPr id="3" name="Picture Placeholder 2">
            <a:extLst/>
          </p:cNvPr>
          <p:cNvPicPr>
            <a:picLocks noGrp="1" noChangeAspect="1"/>
          </p:cNvPicPr>
          <p:nvPr>
            <p:ph type="pic" idx="4294967295"/>
          </p:nvPr>
        </p:nvPicPr>
        <p:blipFill rotWithShape="1">
          <a:blip r:embed="rId3">
            <a:lum/>
            <a:alphaModFix/>
          </a:blip>
          <a:srcRect l="5343" t="7899" r="1426" b="11840"/>
          <a:stretch/>
        </p:blipFill>
        <p:spPr>
          <a:xfrm>
            <a:off x="1203158" y="844863"/>
            <a:ext cx="8267064" cy="5203289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5D7620-75F4-495F-98C5-E8A30FE67DA1}"/>
              </a:ext>
            </a:extLst>
          </p:cNvPr>
          <p:cNvSpPr txBox="1"/>
          <p:nvPr/>
        </p:nvSpPr>
        <p:spPr>
          <a:xfrm>
            <a:off x="57150" y="6048645"/>
            <a:ext cx="7373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Telling girls that boys are better than they are at mathematics can irritate them so much that it negatively impacts their performance, according to U&gt;S study. REUTERS/Shai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Goller</a:t>
            </a:r>
            <a:endParaRPr lang="en-US" sz="1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3" name="Picture Placeholder 2">
            <a:extLst>
              <a:ext uri="{FF2B5EF4-FFF2-40B4-BE49-F238E27FC236}">
                <a16:creationId xmlns:a16="http://schemas.microsoft.com/office/drawing/2014/main" id="{8CB1ED52-8742-4480-BF83-A33F904246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5343" t="7899" r="81476" b="11840"/>
          <a:stretch/>
        </p:blipFill>
        <p:spPr>
          <a:xfrm>
            <a:off x="0" y="843878"/>
            <a:ext cx="1203158" cy="520427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9415FCC-A12B-480A-B452-BE05407AE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43878"/>
            <a:ext cx="9474005" cy="5206435"/>
          </a:xfrm>
          <a:prstGeom prst="rect">
            <a:avLst/>
          </a:prstGeom>
          <a:effectLst>
            <a:innerShdw blurRad="254000">
              <a:prstClr val="black"/>
            </a:inn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78FB7DA-6A44-4DA3-9D4C-2907FEAD5417}"/>
              </a:ext>
            </a:extLst>
          </p:cNvPr>
          <p:cNvGrpSpPr/>
          <p:nvPr/>
        </p:nvGrpSpPr>
        <p:grpSpPr>
          <a:xfrm>
            <a:off x="7373123" y="0"/>
            <a:ext cx="4822658" cy="6858984"/>
            <a:chOff x="7373123" y="0"/>
            <a:chExt cx="4822658" cy="6858984"/>
          </a:xfrm>
        </p:grpSpPr>
        <p:sp>
          <p:nvSpPr>
            <p:cNvPr id="6" name="Arrow: Chevron 5">
              <a:extLst>
                <a:ext uri="{FF2B5EF4-FFF2-40B4-BE49-F238E27FC236}">
                  <a16:creationId xmlns:a16="http://schemas.microsoft.com/office/drawing/2014/main" id="{A66086B1-DDEF-41E2-B1B4-9222444D2857}"/>
                </a:ext>
              </a:extLst>
            </p:cNvPr>
            <p:cNvSpPr/>
            <p:nvPr/>
          </p:nvSpPr>
          <p:spPr>
            <a:xfrm>
              <a:off x="9505950" y="0"/>
              <a:ext cx="2689831" cy="6858000"/>
            </a:xfrm>
            <a:prstGeom prst="chevron">
              <a:avLst>
                <a:gd name="adj" fmla="val 0"/>
              </a:avLst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59000">
                  <a:srgbClr val="C5C5C5"/>
                </a:gs>
                <a:gs pos="100000">
                  <a:srgbClr val="99999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innerShdw blurRad="3429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81">
                <a:solidFill>
                  <a:schemeClr val="tx1"/>
                </a:solidFill>
              </a:endParaRPr>
            </a:p>
          </p:txBody>
        </p:sp>
        <p:sp>
          <p:nvSpPr>
            <p:cNvPr id="8" name="Arrow: Chevron 7">
              <a:extLst>
                <a:ext uri="{FF2B5EF4-FFF2-40B4-BE49-F238E27FC236}">
                  <a16:creationId xmlns:a16="http://schemas.microsoft.com/office/drawing/2014/main" id="{0B036769-A0D1-445D-8BCE-176227DB801C}"/>
                </a:ext>
              </a:extLst>
            </p:cNvPr>
            <p:cNvSpPr/>
            <p:nvPr/>
          </p:nvSpPr>
          <p:spPr>
            <a:xfrm>
              <a:off x="8708395" y="0"/>
              <a:ext cx="3474720" cy="6858000"/>
            </a:xfrm>
            <a:prstGeom prst="chevron">
              <a:avLst>
                <a:gd name="adj" fmla="val 60662"/>
              </a:avLst>
            </a:prstGeom>
            <a:solidFill>
              <a:srgbClr val="05A5CC"/>
            </a:solidFill>
            <a:ln>
              <a:noFill/>
            </a:ln>
            <a:effectLst>
              <a:innerShdw blurRad="2921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81">
                <a:solidFill>
                  <a:schemeClr val="tx1"/>
                </a:solidFill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7BFC2A6-3219-4B77-B38E-C50B8DECF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10813802" y="5415845"/>
              <a:ext cx="1097280" cy="12744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D1D2DBBE-A642-4B79-9A53-CCFAE2D9F911}"/>
                </a:ext>
              </a:extLst>
            </p:cNvPr>
            <p:cNvSpPr/>
            <p:nvPr/>
          </p:nvSpPr>
          <p:spPr>
            <a:xfrm>
              <a:off x="7373123" y="984"/>
              <a:ext cx="3474720" cy="6858000"/>
            </a:xfrm>
            <a:prstGeom prst="chevron">
              <a:avLst>
                <a:gd name="adj" fmla="val 60662"/>
              </a:avLst>
            </a:prstGeom>
            <a:solidFill>
              <a:srgbClr val="404040"/>
            </a:solidFill>
            <a:ln>
              <a:noFill/>
            </a:ln>
            <a:effectLst>
              <a:innerShdw blurRad="2794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81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091361C-449C-404D-BC5D-73ADB0B9B124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301EBC3-CBB0-4C74-9D14-D0815E2977A4}"/>
              </a:ext>
            </a:extLst>
          </p:cNvPr>
          <p:cNvSpPr/>
          <p:nvPr/>
        </p:nvSpPr>
        <p:spPr>
          <a:xfrm>
            <a:off x="-1" y="835794"/>
            <a:ext cx="10411327" cy="5212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4826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B674B8E-90CA-4B09-9968-06BBD49EE851}"/>
              </a:ext>
            </a:extLst>
          </p:cNvPr>
          <p:cNvSpPr txBox="1"/>
          <p:nvPr/>
        </p:nvSpPr>
        <p:spPr>
          <a:xfrm>
            <a:off x="724183" y="3015264"/>
            <a:ext cx="21031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entury Gothic" panose="020B0502020202020204" pitchFamily="34" charset="0"/>
              </a:rPr>
              <a:t>Difficulty Understanding Non-native English speaking accents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559DD4-9838-4CE9-8711-5EA61A34A8F8}"/>
              </a:ext>
            </a:extLst>
          </p:cNvPr>
          <p:cNvSpPr txBox="1"/>
          <p:nvPr/>
        </p:nvSpPr>
        <p:spPr>
          <a:xfrm>
            <a:off x="2904427" y="3015264"/>
            <a:ext cx="21031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entury Gothic" panose="020B0502020202020204" pitchFamily="34" charset="0"/>
              </a:rPr>
              <a:t>Personal Assistants </a:t>
            </a:r>
            <a:r>
              <a:rPr lang="en-US" sz="1400" dirty="0" err="1">
                <a:latin typeface="Century Gothic" panose="020B0502020202020204" pitchFamily="34" charset="0"/>
              </a:rPr>
              <a:t>Als</a:t>
            </a:r>
            <a:r>
              <a:rPr lang="en-US" sz="1400" dirty="0">
                <a:latin typeface="Century Gothic" panose="020B0502020202020204" pitchFamily="34" charset="0"/>
              </a:rPr>
              <a:t> named after women or slaves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92ABC4E-8409-4B6A-BC3B-912A285E2408}"/>
              </a:ext>
            </a:extLst>
          </p:cNvPr>
          <p:cNvSpPr txBox="1"/>
          <p:nvPr/>
        </p:nvSpPr>
        <p:spPr>
          <a:xfrm>
            <a:off x="5084671" y="3015264"/>
            <a:ext cx="21031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entury Gothic" panose="020B0502020202020204" pitchFamily="34" charset="0"/>
              </a:rPr>
              <a:t>Women’s health issues not included  in health apps</a:t>
            </a:r>
          </a:p>
          <a:p>
            <a:pPr algn="ctr"/>
            <a:r>
              <a:rPr lang="en-US" sz="1400" dirty="0">
                <a:latin typeface="Century Gothic" panose="020B0502020202020204" pitchFamily="34" charset="0"/>
              </a:rPr>
              <a:t>Facebook’s news feed algorithm shapes the public perception of social interactions and major news events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9C3577C-75F8-4981-8FBA-1182719131D3}"/>
              </a:ext>
            </a:extLst>
          </p:cNvPr>
          <p:cNvSpPr txBox="1"/>
          <p:nvPr/>
        </p:nvSpPr>
        <p:spPr>
          <a:xfrm>
            <a:off x="7264914" y="3015264"/>
            <a:ext cx="21031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entury Gothic" panose="020B0502020202020204" pitchFamily="34" charset="0"/>
              </a:rPr>
              <a:t>Algorithm being used to predict crime recidivism, and recommend sentencing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BF077C6-BE85-4C29-8DD0-23DE3C5857F1}"/>
              </a:ext>
            </a:extLst>
          </p:cNvPr>
          <p:cNvSpPr/>
          <p:nvPr/>
        </p:nvSpPr>
        <p:spPr>
          <a:xfrm>
            <a:off x="574211" y="200786"/>
            <a:ext cx="9412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Bias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3EA6B55-EF8D-49E2-8266-6AD9FDFF5DA3}"/>
              </a:ext>
            </a:extLst>
          </p:cNvPr>
          <p:cNvCxnSpPr/>
          <p:nvPr/>
        </p:nvCxnSpPr>
        <p:spPr>
          <a:xfrm>
            <a:off x="7264914" y="2340565"/>
            <a:ext cx="0" cy="27432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C26F94E-B035-40BF-97F1-695150725259}"/>
              </a:ext>
            </a:extLst>
          </p:cNvPr>
          <p:cNvCxnSpPr/>
          <p:nvPr/>
        </p:nvCxnSpPr>
        <p:spPr>
          <a:xfrm>
            <a:off x="5025849" y="2340565"/>
            <a:ext cx="0" cy="27432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B2D4883-3278-4ABB-AFE0-B88C326CD817}"/>
              </a:ext>
            </a:extLst>
          </p:cNvPr>
          <p:cNvCxnSpPr/>
          <p:nvPr/>
        </p:nvCxnSpPr>
        <p:spPr>
          <a:xfrm>
            <a:off x="2786784" y="2340565"/>
            <a:ext cx="0" cy="27432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3F9A76B9-818E-4402-9ED9-F27BEF1A5C90}"/>
              </a:ext>
            </a:extLst>
          </p:cNvPr>
          <p:cNvSpPr/>
          <p:nvPr/>
        </p:nvSpPr>
        <p:spPr>
          <a:xfrm>
            <a:off x="-6958" y="2340565"/>
            <a:ext cx="9505948" cy="45723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2540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852520-FA20-4186-ADDA-60924AA03C24}"/>
              </a:ext>
            </a:extLst>
          </p:cNvPr>
          <p:cNvSpPr txBox="1"/>
          <p:nvPr/>
        </p:nvSpPr>
        <p:spPr>
          <a:xfrm>
            <a:off x="697274" y="2397688"/>
            <a:ext cx="1828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Century Gothic" panose="020B0502020202020204" pitchFamily="34" charset="0"/>
              </a:rPr>
              <a:t>Lazy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D20DFF-714A-48D4-9F4A-9CF3BB71B296}"/>
              </a:ext>
            </a:extLst>
          </p:cNvPr>
          <p:cNvSpPr txBox="1"/>
          <p:nvPr/>
        </p:nvSpPr>
        <p:spPr>
          <a:xfrm>
            <a:off x="2845286" y="2397688"/>
            <a:ext cx="1828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Century Gothic" panose="020B0502020202020204" pitchFamily="34" charset="0"/>
              </a:rPr>
              <a:t>Offensive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4A8FA7-9CBF-4A78-886C-21443E235956}"/>
              </a:ext>
            </a:extLst>
          </p:cNvPr>
          <p:cNvSpPr txBox="1"/>
          <p:nvPr/>
        </p:nvSpPr>
        <p:spPr>
          <a:xfrm>
            <a:off x="5090017" y="2397688"/>
            <a:ext cx="1828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Century Gothic" panose="020B0502020202020204" pitchFamily="34" charset="0"/>
              </a:rPr>
              <a:t>Irresponsible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C16EC1-2415-446F-8310-B93FCE47D6D5}"/>
              </a:ext>
            </a:extLst>
          </p:cNvPr>
          <p:cNvSpPr txBox="1"/>
          <p:nvPr/>
        </p:nvSpPr>
        <p:spPr>
          <a:xfrm>
            <a:off x="7264914" y="2397688"/>
            <a:ext cx="1828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Century Gothic" panose="020B0502020202020204" pitchFamily="34" charset="0"/>
              </a:rPr>
              <a:t>Destructive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88E770-D18C-40BF-A5A6-DF1C421996A0}"/>
              </a:ext>
            </a:extLst>
          </p:cNvPr>
          <p:cNvGrpSpPr/>
          <p:nvPr/>
        </p:nvGrpSpPr>
        <p:grpSpPr>
          <a:xfrm>
            <a:off x="7373123" y="0"/>
            <a:ext cx="4822658" cy="6858984"/>
            <a:chOff x="7373123" y="0"/>
            <a:chExt cx="4822658" cy="6858984"/>
          </a:xfrm>
        </p:grpSpPr>
        <p:sp>
          <p:nvSpPr>
            <p:cNvPr id="15" name="Arrow: Chevron 14">
              <a:extLst>
                <a:ext uri="{FF2B5EF4-FFF2-40B4-BE49-F238E27FC236}">
                  <a16:creationId xmlns:a16="http://schemas.microsoft.com/office/drawing/2014/main" id="{D29B8494-48B1-41F4-B596-D2B79B63A802}"/>
                </a:ext>
              </a:extLst>
            </p:cNvPr>
            <p:cNvSpPr/>
            <p:nvPr/>
          </p:nvSpPr>
          <p:spPr>
            <a:xfrm>
              <a:off x="9505950" y="0"/>
              <a:ext cx="2689831" cy="6858000"/>
            </a:xfrm>
            <a:prstGeom prst="chevron">
              <a:avLst>
                <a:gd name="adj" fmla="val 0"/>
              </a:avLst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59000">
                  <a:srgbClr val="C5C5C5"/>
                </a:gs>
                <a:gs pos="100000">
                  <a:srgbClr val="99999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innerShdw blurRad="3429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81">
                <a:solidFill>
                  <a:schemeClr val="tx1"/>
                </a:solidFill>
              </a:endParaRPr>
            </a:p>
          </p:txBody>
        </p:sp>
        <p:sp>
          <p:nvSpPr>
            <p:cNvPr id="16" name="Arrow: Chevron 15">
              <a:extLst>
                <a:ext uri="{FF2B5EF4-FFF2-40B4-BE49-F238E27FC236}">
                  <a16:creationId xmlns:a16="http://schemas.microsoft.com/office/drawing/2014/main" id="{A731C4D4-5341-4AA5-821E-713787FA0E3B}"/>
                </a:ext>
              </a:extLst>
            </p:cNvPr>
            <p:cNvSpPr/>
            <p:nvPr/>
          </p:nvSpPr>
          <p:spPr>
            <a:xfrm>
              <a:off x="7373123" y="984"/>
              <a:ext cx="3474720" cy="6858000"/>
            </a:xfrm>
            <a:prstGeom prst="chevron">
              <a:avLst>
                <a:gd name="adj" fmla="val 60662"/>
              </a:avLst>
            </a:prstGeom>
            <a:solidFill>
              <a:srgbClr val="404040"/>
            </a:solidFill>
            <a:ln>
              <a:noFill/>
            </a:ln>
            <a:effectLst>
              <a:innerShdw blurRad="2794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81">
                <a:solidFill>
                  <a:schemeClr val="tx1"/>
                </a:solidFill>
              </a:endParaRPr>
            </a:p>
          </p:txBody>
        </p:sp>
        <p:sp>
          <p:nvSpPr>
            <p:cNvPr id="17" name="Arrow: Chevron 16">
              <a:extLst>
                <a:ext uri="{FF2B5EF4-FFF2-40B4-BE49-F238E27FC236}">
                  <a16:creationId xmlns:a16="http://schemas.microsoft.com/office/drawing/2014/main" id="{F1391773-2BB1-48AE-BC61-36EFA790247C}"/>
                </a:ext>
              </a:extLst>
            </p:cNvPr>
            <p:cNvSpPr/>
            <p:nvPr/>
          </p:nvSpPr>
          <p:spPr>
            <a:xfrm>
              <a:off x="8708395" y="0"/>
              <a:ext cx="3474720" cy="6858000"/>
            </a:xfrm>
            <a:prstGeom prst="chevron">
              <a:avLst>
                <a:gd name="adj" fmla="val 60662"/>
              </a:avLst>
            </a:prstGeom>
            <a:solidFill>
              <a:srgbClr val="05A5CC"/>
            </a:solidFill>
            <a:ln>
              <a:noFill/>
            </a:ln>
            <a:effectLst>
              <a:innerShdw blurRad="2921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81">
                <a:solidFill>
                  <a:schemeClr val="tx1"/>
                </a:solidFill>
              </a:endParaRP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56C8011-4E0A-4447-A04C-2FE36378C1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10813802" y="5415845"/>
              <a:ext cx="1097280" cy="127443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217B4D2-A6A7-48CD-9473-5D6BAAEC4B73}"/>
              </a:ext>
            </a:extLst>
          </p:cNvPr>
          <p:cNvSpPr/>
          <p:nvPr/>
        </p:nvSpPr>
        <p:spPr>
          <a:xfrm>
            <a:off x="970412" y="5301231"/>
            <a:ext cx="609282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555555"/>
                </a:solidFill>
                <a:latin typeface="Century Gothic" panose="020B0502020202020204" pitchFamily="34" charset="0"/>
              </a:rPr>
              <a:t>Let's Talk about AI, ML and Bias - Rebecca Parsons. Link: </a:t>
            </a:r>
            <a:r>
              <a:rPr lang="en-US" sz="1400" u="sng" dirty="0">
                <a:solidFill>
                  <a:srgbClr val="00698C"/>
                </a:solidFill>
                <a:latin typeface="Century Gothic" panose="020B0502020202020204" pitchFamily="34" charset="0"/>
                <a:hlinkClick r:id="rId4"/>
              </a:rPr>
              <a:t>https://www.youtube.com/watch?v=w1lqZcnamAQ</a:t>
            </a:r>
            <a:endParaRPr lang="en-US" sz="1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263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4235216-ABA3-4824-8F19-8DA177AC7848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latin typeface="Century Gothic" panose="020B0502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96D2FB-4679-4174-BA95-D973F0CBB5CC}"/>
              </a:ext>
            </a:extLst>
          </p:cNvPr>
          <p:cNvSpPr/>
          <p:nvPr/>
        </p:nvSpPr>
        <p:spPr>
          <a:xfrm>
            <a:off x="-1" y="835794"/>
            <a:ext cx="10411327" cy="5212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4826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Century Gothic" panose="020B0502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AF4F79-0A97-4E05-A459-93C2E71E690A}"/>
              </a:ext>
            </a:extLst>
          </p:cNvPr>
          <p:cNvSpPr/>
          <p:nvPr/>
        </p:nvSpPr>
        <p:spPr>
          <a:xfrm>
            <a:off x="574211" y="200786"/>
            <a:ext cx="184056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Agenda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9FCC366-81EA-4F35-A3D5-368E2E4C6DE6}"/>
              </a:ext>
            </a:extLst>
          </p:cNvPr>
          <p:cNvGrpSpPr/>
          <p:nvPr/>
        </p:nvGrpSpPr>
        <p:grpSpPr>
          <a:xfrm>
            <a:off x="7373123" y="0"/>
            <a:ext cx="4822658" cy="6858984"/>
            <a:chOff x="7373123" y="0"/>
            <a:chExt cx="4822658" cy="6858984"/>
          </a:xfrm>
        </p:grpSpPr>
        <p:sp>
          <p:nvSpPr>
            <p:cNvPr id="22" name="Arrow: Chevron 21">
              <a:extLst>
                <a:ext uri="{FF2B5EF4-FFF2-40B4-BE49-F238E27FC236}">
                  <a16:creationId xmlns:a16="http://schemas.microsoft.com/office/drawing/2014/main" id="{518507C9-BFCF-48E5-B429-2F3B093DAC15}"/>
                </a:ext>
              </a:extLst>
            </p:cNvPr>
            <p:cNvSpPr/>
            <p:nvPr/>
          </p:nvSpPr>
          <p:spPr>
            <a:xfrm>
              <a:off x="9505950" y="0"/>
              <a:ext cx="2689831" cy="6858000"/>
            </a:xfrm>
            <a:prstGeom prst="chevron">
              <a:avLst>
                <a:gd name="adj" fmla="val 0"/>
              </a:avLst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59000">
                  <a:srgbClr val="C5C5C5"/>
                </a:gs>
                <a:gs pos="100000">
                  <a:srgbClr val="99999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innerShdw blurRad="3429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81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3" name="Arrow: Chevron 22">
              <a:extLst>
                <a:ext uri="{FF2B5EF4-FFF2-40B4-BE49-F238E27FC236}">
                  <a16:creationId xmlns:a16="http://schemas.microsoft.com/office/drawing/2014/main" id="{C2F5E7AA-DABA-48BF-AEC6-834BD62393A5}"/>
                </a:ext>
              </a:extLst>
            </p:cNvPr>
            <p:cNvSpPr/>
            <p:nvPr/>
          </p:nvSpPr>
          <p:spPr>
            <a:xfrm>
              <a:off x="7373123" y="984"/>
              <a:ext cx="3474720" cy="6858000"/>
            </a:xfrm>
            <a:prstGeom prst="chevron">
              <a:avLst>
                <a:gd name="adj" fmla="val 60662"/>
              </a:avLst>
            </a:prstGeom>
            <a:solidFill>
              <a:srgbClr val="404040"/>
            </a:solidFill>
            <a:ln>
              <a:noFill/>
            </a:ln>
            <a:effectLst>
              <a:innerShdw blurRad="2794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81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4" name="Arrow: Chevron 23">
              <a:extLst>
                <a:ext uri="{FF2B5EF4-FFF2-40B4-BE49-F238E27FC236}">
                  <a16:creationId xmlns:a16="http://schemas.microsoft.com/office/drawing/2014/main" id="{A53B95D0-11B9-408A-B9DC-AF2835A5F577}"/>
                </a:ext>
              </a:extLst>
            </p:cNvPr>
            <p:cNvSpPr/>
            <p:nvPr/>
          </p:nvSpPr>
          <p:spPr>
            <a:xfrm>
              <a:off x="8708395" y="0"/>
              <a:ext cx="3474720" cy="6858000"/>
            </a:xfrm>
            <a:prstGeom prst="chevron">
              <a:avLst>
                <a:gd name="adj" fmla="val 60662"/>
              </a:avLst>
            </a:prstGeom>
            <a:solidFill>
              <a:srgbClr val="05A5CC"/>
            </a:solidFill>
            <a:ln>
              <a:noFill/>
            </a:ln>
            <a:effectLst>
              <a:innerShdw blurRad="2921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81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B2DBBB5-CA85-4D95-A0CC-DBB0DA4A0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10813802" y="5415845"/>
              <a:ext cx="1097280" cy="127443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774BB00-1957-4562-95C8-68000FD5BC2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4"/>
          <a:stretch/>
        </p:blipFill>
        <p:spPr>
          <a:xfrm>
            <a:off x="367816" y="1796767"/>
            <a:ext cx="2384793" cy="33909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A26296F6-E332-4CDC-BC90-34512D666375}"/>
              </a:ext>
            </a:extLst>
          </p:cNvPr>
          <p:cNvSpPr/>
          <p:nvPr/>
        </p:nvSpPr>
        <p:spPr>
          <a:xfrm>
            <a:off x="3848204" y="4203273"/>
            <a:ext cx="6092825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buSzPct val="45000"/>
            </a:pPr>
            <a:r>
              <a:rPr lang="en-GB" sz="2000" dirty="0">
                <a:latin typeface="Century Gothic" panose="020B0502020202020204" pitchFamily="34" charset="0"/>
              </a:rPr>
              <a:t>Start coding! http://bridge.dyne.org/questions.html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A9BB736-739E-44A0-9F05-D5F4087063E1}"/>
              </a:ext>
            </a:extLst>
          </p:cNvPr>
          <p:cNvSpPr/>
          <p:nvPr/>
        </p:nvSpPr>
        <p:spPr>
          <a:xfrm>
            <a:off x="3848204" y="2146314"/>
            <a:ext cx="428358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SzPct val="45000"/>
            </a:pPr>
            <a:r>
              <a:rPr lang="en-GB" sz="2000" dirty="0">
                <a:latin typeface="Century Gothic" panose="020B0502020202020204" pitchFamily="34" charset="0"/>
              </a:rPr>
              <a:t>Welcome and introduction: what is programming?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A6961D-EA49-4B8C-85C3-58D18CD79F77}"/>
              </a:ext>
            </a:extLst>
          </p:cNvPr>
          <p:cNvSpPr/>
          <p:nvPr/>
        </p:nvSpPr>
        <p:spPr>
          <a:xfrm>
            <a:off x="3848204" y="3174794"/>
            <a:ext cx="58987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SzPct val="45000"/>
            </a:pPr>
            <a:r>
              <a:rPr lang="en-GB" sz="2000" dirty="0">
                <a:latin typeface="Century Gothic" panose="020B0502020202020204" pitchFamily="34" charset="0"/>
              </a:rPr>
              <a:t>Explain programming tools and web development components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CABBAD3-7E51-48AB-8950-FA72F285D3B7}"/>
              </a:ext>
            </a:extLst>
          </p:cNvPr>
          <p:cNvSpPr/>
          <p:nvPr/>
        </p:nvSpPr>
        <p:spPr>
          <a:xfrm>
            <a:off x="2523717" y="2345979"/>
            <a:ext cx="9637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srgbClr val="C00000"/>
                </a:solidFill>
                <a:latin typeface="Century Gothic" panose="020B0502020202020204" pitchFamily="34" charset="0"/>
              </a:rPr>
              <a:t>20:00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FC41621-54B2-414A-A7F1-9A4A94ACD5D5}"/>
              </a:ext>
            </a:extLst>
          </p:cNvPr>
          <p:cNvSpPr/>
          <p:nvPr/>
        </p:nvSpPr>
        <p:spPr>
          <a:xfrm>
            <a:off x="2523717" y="3349389"/>
            <a:ext cx="9637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srgbClr val="C00000"/>
                </a:solidFill>
                <a:latin typeface="Century Gothic" panose="020B0502020202020204" pitchFamily="34" charset="0"/>
              </a:rPr>
              <a:t>20:15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AE1ABA4-FA81-4351-B485-BDBFD9A76E63}"/>
              </a:ext>
            </a:extLst>
          </p:cNvPr>
          <p:cNvSpPr/>
          <p:nvPr/>
        </p:nvSpPr>
        <p:spPr>
          <a:xfrm>
            <a:off x="2523717" y="4352800"/>
            <a:ext cx="9637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solidFill>
                  <a:srgbClr val="C00000"/>
                </a:solidFill>
                <a:latin typeface="Century Gothic" panose="020B0502020202020204" pitchFamily="34" charset="0"/>
              </a:rPr>
              <a:t>20:30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B02CF36-3660-4C76-9321-AABF1FFF2A18}"/>
              </a:ext>
            </a:extLst>
          </p:cNvPr>
          <p:cNvSpPr/>
          <p:nvPr/>
        </p:nvSpPr>
        <p:spPr>
          <a:xfrm>
            <a:off x="2566980" y="5322413"/>
            <a:ext cx="39485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SzPct val="45000"/>
            </a:pPr>
            <a:r>
              <a:rPr lang="en-GB" sz="2000" dirty="0">
                <a:latin typeface="Century Gothic" panose="020B0502020202020204" pitchFamily="34" charset="0"/>
              </a:rPr>
              <a:t>Next workshop: 11 April (20.00)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9CFDB3B-802F-4FFE-BE71-53488BCF1680}"/>
              </a:ext>
            </a:extLst>
          </p:cNvPr>
          <p:cNvCxnSpPr/>
          <p:nvPr/>
        </p:nvCxnSpPr>
        <p:spPr>
          <a:xfrm>
            <a:off x="3657386" y="1993119"/>
            <a:ext cx="6958" cy="3088237"/>
          </a:xfrm>
          <a:prstGeom prst="line">
            <a:avLst/>
          </a:prstGeom>
          <a:ln>
            <a:solidFill>
              <a:srgbClr val="86D1F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9DC4FC1-DA53-4700-A235-A0E74294FA6C}"/>
              </a:ext>
            </a:extLst>
          </p:cNvPr>
          <p:cNvCxnSpPr>
            <a:cxnSpLocks/>
          </p:cNvCxnSpPr>
          <p:nvPr/>
        </p:nvCxnSpPr>
        <p:spPr>
          <a:xfrm rot="16200000">
            <a:off x="5425764" y="-92987"/>
            <a:ext cx="6958" cy="6035040"/>
          </a:xfrm>
          <a:prstGeom prst="line">
            <a:avLst/>
          </a:prstGeom>
          <a:ln>
            <a:solidFill>
              <a:srgbClr val="86D1F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9C56E86-4FDD-413F-8856-D96E2DA41518}"/>
              </a:ext>
            </a:extLst>
          </p:cNvPr>
          <p:cNvCxnSpPr>
            <a:cxnSpLocks/>
          </p:cNvCxnSpPr>
          <p:nvPr/>
        </p:nvCxnSpPr>
        <p:spPr>
          <a:xfrm rot="16200000">
            <a:off x="5425764" y="983685"/>
            <a:ext cx="6958" cy="6035040"/>
          </a:xfrm>
          <a:prstGeom prst="line">
            <a:avLst/>
          </a:prstGeom>
          <a:ln>
            <a:solidFill>
              <a:srgbClr val="86D1F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D173B75-B69A-4107-8C22-6F33F02DDC7D}"/>
              </a:ext>
            </a:extLst>
          </p:cNvPr>
          <p:cNvCxnSpPr>
            <a:cxnSpLocks/>
          </p:cNvCxnSpPr>
          <p:nvPr/>
        </p:nvCxnSpPr>
        <p:spPr>
          <a:xfrm rot="16200000">
            <a:off x="5425764" y="2060357"/>
            <a:ext cx="6958" cy="6035040"/>
          </a:xfrm>
          <a:prstGeom prst="line">
            <a:avLst/>
          </a:prstGeom>
          <a:ln>
            <a:solidFill>
              <a:srgbClr val="86D1F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8E9E629-A05E-45F0-8B6A-FDFE32F2C76F}"/>
              </a:ext>
            </a:extLst>
          </p:cNvPr>
          <p:cNvCxnSpPr>
            <a:cxnSpLocks/>
          </p:cNvCxnSpPr>
          <p:nvPr/>
        </p:nvCxnSpPr>
        <p:spPr>
          <a:xfrm rot="16200000">
            <a:off x="5425764" y="-1024893"/>
            <a:ext cx="6958" cy="6035040"/>
          </a:xfrm>
          <a:prstGeom prst="line">
            <a:avLst/>
          </a:prstGeom>
          <a:ln>
            <a:solidFill>
              <a:srgbClr val="86D1F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93262A-A494-4F02-9094-680533A85BE5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166041-3B74-4598-BED2-1E64BC475703}"/>
              </a:ext>
            </a:extLst>
          </p:cNvPr>
          <p:cNvSpPr/>
          <p:nvPr/>
        </p:nvSpPr>
        <p:spPr>
          <a:xfrm>
            <a:off x="-1" y="835794"/>
            <a:ext cx="10411327" cy="5212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4826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099C94DC-8E45-48AE-88CC-E3716319D543}"/>
              </a:ext>
            </a:extLst>
          </p:cNvPr>
          <p:cNvSpPr/>
          <p:nvPr/>
        </p:nvSpPr>
        <p:spPr>
          <a:xfrm>
            <a:off x="9505950" y="0"/>
            <a:ext cx="268983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9427801B-B730-4BCB-BAA2-5D17A48CAADD}"/>
              </a:ext>
            </a:extLst>
          </p:cNvPr>
          <p:cNvSpPr/>
          <p:nvPr/>
        </p:nvSpPr>
        <p:spPr>
          <a:xfrm>
            <a:off x="7373123" y="984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9F11E484-9379-488D-9ACE-7AE437D3C596}"/>
              </a:ext>
            </a:extLst>
          </p:cNvPr>
          <p:cNvSpPr/>
          <p:nvPr/>
        </p:nvSpPr>
        <p:spPr>
          <a:xfrm>
            <a:off x="8708395" y="0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64E3184-BD4E-42B3-AC10-9944681065C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813802" y="5415845"/>
            <a:ext cx="1097280" cy="127443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0576CE0-8077-4566-9CDC-8186D176040F}"/>
              </a:ext>
            </a:extLst>
          </p:cNvPr>
          <p:cNvSpPr/>
          <p:nvPr/>
        </p:nvSpPr>
        <p:spPr>
          <a:xfrm>
            <a:off x="186720" y="180197"/>
            <a:ext cx="53783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What is Programming????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241BB5-F747-4273-A8C9-658B089CDF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027" y="1162807"/>
            <a:ext cx="4532385" cy="45323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7663E0-43D3-4BF7-B212-D64C7FB43ACE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latin typeface="Century Gothic" panose="020B0502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AFE88E-93EC-4B78-9A85-2A7D9258E73B}"/>
              </a:ext>
            </a:extLst>
          </p:cNvPr>
          <p:cNvSpPr/>
          <p:nvPr/>
        </p:nvSpPr>
        <p:spPr>
          <a:xfrm>
            <a:off x="-6957" y="840980"/>
            <a:ext cx="11842376" cy="5212080"/>
          </a:xfrm>
          <a:prstGeom prst="rect">
            <a:avLst/>
          </a:prstGeom>
          <a:solidFill>
            <a:srgbClr val="45869C"/>
          </a:solidFill>
          <a:ln>
            <a:noFill/>
          </a:ln>
          <a:effectLst>
            <a:innerShdw blurRad="317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51C917EC-536C-45AD-B686-30241DB18DC0}"/>
              </a:ext>
            </a:extLst>
          </p:cNvPr>
          <p:cNvSpPr/>
          <p:nvPr/>
        </p:nvSpPr>
        <p:spPr>
          <a:xfrm>
            <a:off x="9505950" y="0"/>
            <a:ext cx="268983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760494-7B35-493A-B8EF-83A8C92319B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813802" y="5415845"/>
            <a:ext cx="1097280" cy="127443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8CB0716-C8FC-4431-861A-EE189138B538}"/>
              </a:ext>
            </a:extLst>
          </p:cNvPr>
          <p:cNvSpPr/>
          <p:nvPr/>
        </p:nvSpPr>
        <p:spPr>
          <a:xfrm>
            <a:off x="186720" y="180197"/>
            <a:ext cx="53783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What is Programming????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B0E34C2-10DC-4386-AB35-403F245016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908" y="1175251"/>
            <a:ext cx="6611259" cy="3718833"/>
          </a:xfrm>
          <a:prstGeom prst="rect">
            <a:avLst/>
          </a:prstGeom>
        </p:spPr>
      </p:pic>
      <p:sp>
        <p:nvSpPr>
          <p:cNvPr id="8" name="Arrow: Chevron 7">
            <a:extLst>
              <a:ext uri="{FF2B5EF4-FFF2-40B4-BE49-F238E27FC236}">
                <a16:creationId xmlns:a16="http://schemas.microsoft.com/office/drawing/2014/main" id="{C649B31A-19FC-4B51-9481-30AAC62AF14D}"/>
              </a:ext>
            </a:extLst>
          </p:cNvPr>
          <p:cNvSpPr/>
          <p:nvPr/>
        </p:nvSpPr>
        <p:spPr>
          <a:xfrm>
            <a:off x="8708395" y="0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5D4582BD-118C-4438-9CF3-37858698DE68}"/>
              </a:ext>
            </a:extLst>
          </p:cNvPr>
          <p:cNvSpPr/>
          <p:nvPr/>
        </p:nvSpPr>
        <p:spPr>
          <a:xfrm>
            <a:off x="7373123" y="984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0967592-6062-42CB-9197-0BD572B228BD}"/>
              </a:ext>
            </a:extLst>
          </p:cNvPr>
          <p:cNvSpPr/>
          <p:nvPr/>
        </p:nvSpPr>
        <p:spPr>
          <a:xfrm>
            <a:off x="186720" y="1547818"/>
            <a:ext cx="415668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Aft>
                <a:spcPts val="12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Programs are a set of instructions for a computer to follow.</a:t>
            </a:r>
          </a:p>
          <a:p>
            <a:pPr marL="285750" lvl="0" indent="-285750">
              <a:spcAft>
                <a:spcPts val="12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Computer programming is about expressing the instructions in a language that a computer can understand.</a:t>
            </a:r>
          </a:p>
          <a:p>
            <a:pPr marL="285750" lvl="0" indent="-285750">
              <a:spcAft>
                <a:spcPts val="12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Programming is about splitting a big goal into sub-goals</a:t>
            </a:r>
          </a:p>
          <a:p>
            <a:pPr marL="285750" lvl="0" indent="-285750">
              <a:spcAft>
                <a:spcPts val="12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Programs should be written for others to read!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37232AF-20AC-4FF7-9A32-4F49341E55AA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518D9B-E143-4AA5-84BB-0C4F43A6AE2B}"/>
              </a:ext>
            </a:extLst>
          </p:cNvPr>
          <p:cNvSpPr/>
          <p:nvPr/>
        </p:nvSpPr>
        <p:spPr>
          <a:xfrm>
            <a:off x="0" y="840980"/>
            <a:ext cx="11212580" cy="5212080"/>
          </a:xfrm>
          <a:prstGeom prst="rect">
            <a:avLst/>
          </a:prstGeom>
          <a:solidFill>
            <a:srgbClr val="19223F"/>
          </a:solidFill>
          <a:ln>
            <a:noFill/>
          </a:ln>
          <a:effectLst>
            <a:innerShdw blurRad="317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61033394-C0B1-4D36-BD33-A528864C00D5}"/>
              </a:ext>
            </a:extLst>
          </p:cNvPr>
          <p:cNvSpPr/>
          <p:nvPr/>
        </p:nvSpPr>
        <p:spPr>
          <a:xfrm>
            <a:off x="9505950" y="0"/>
            <a:ext cx="268983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C7991A-F1AA-477D-B2E0-B078240C0071}"/>
              </a:ext>
            </a:extLst>
          </p:cNvPr>
          <p:cNvSpPr/>
          <p:nvPr/>
        </p:nvSpPr>
        <p:spPr>
          <a:xfrm>
            <a:off x="231013" y="220165"/>
            <a:ext cx="65582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What do you need to program?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4E855B-428B-4908-A65A-8474B5C87BB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813802" y="5415845"/>
            <a:ext cx="1097280" cy="127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Placeholder 2">
            <a:extLst/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902463" y="1532517"/>
            <a:ext cx="8391150" cy="3792963"/>
          </a:xfrm>
        </p:spPr>
      </p:pic>
      <p:sp>
        <p:nvSpPr>
          <p:cNvPr id="8" name="Arrow: Chevron 7">
            <a:extLst>
              <a:ext uri="{FF2B5EF4-FFF2-40B4-BE49-F238E27FC236}">
                <a16:creationId xmlns:a16="http://schemas.microsoft.com/office/drawing/2014/main" id="{F4493BD3-3C31-4A1E-9894-10FB8C871D5D}"/>
              </a:ext>
            </a:extLst>
          </p:cNvPr>
          <p:cNvSpPr/>
          <p:nvPr/>
        </p:nvSpPr>
        <p:spPr>
          <a:xfrm>
            <a:off x="8708395" y="0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DA95E7A9-54A1-429A-A150-6E0918BF27D3}"/>
              </a:ext>
            </a:extLst>
          </p:cNvPr>
          <p:cNvSpPr/>
          <p:nvPr/>
        </p:nvSpPr>
        <p:spPr>
          <a:xfrm>
            <a:off x="7373123" y="984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16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65AE962-E00D-4F8B-9B6F-8C1EB9068A0B}"/>
              </a:ext>
            </a:extLst>
          </p:cNvPr>
          <p:cNvSpPr/>
          <p:nvPr/>
        </p:nvSpPr>
        <p:spPr>
          <a:xfrm>
            <a:off x="-1" y="-1"/>
            <a:ext cx="12188825" cy="6858001"/>
          </a:xfrm>
          <a:prstGeom prst="rect">
            <a:avLst/>
          </a:prstGeom>
          <a:solidFill>
            <a:srgbClr val="070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0E5E4F-296C-4940-BF7F-5FAC86352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0980"/>
            <a:ext cx="11485859" cy="5212532"/>
          </a:xfrm>
          <a:prstGeom prst="rect">
            <a:avLst/>
          </a:prstGeom>
          <a:effectLst>
            <a:innerShdw blurRad="254000">
              <a:prstClr val="black"/>
            </a:innerShdw>
          </a:effectLst>
        </p:spPr>
      </p:pic>
      <p:sp>
        <p:nvSpPr>
          <p:cNvPr id="8" name="Arrow: Chevron 7">
            <a:extLst>
              <a:ext uri="{FF2B5EF4-FFF2-40B4-BE49-F238E27FC236}">
                <a16:creationId xmlns:a16="http://schemas.microsoft.com/office/drawing/2014/main" id="{54F3BB7D-BEDC-4186-98DC-DA40FC9AFECB}"/>
              </a:ext>
            </a:extLst>
          </p:cNvPr>
          <p:cNvSpPr/>
          <p:nvPr/>
        </p:nvSpPr>
        <p:spPr>
          <a:xfrm>
            <a:off x="9505950" y="0"/>
            <a:ext cx="2689831" cy="6858000"/>
          </a:xfrm>
          <a:prstGeom prst="chevron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rgbClr val="C5C5C5"/>
              </a:gs>
              <a:gs pos="100000">
                <a:srgbClr val="99999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innerShdw blurRad="3429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F0A0B2-0C57-43C7-A0A5-751BE3F0369A}"/>
              </a:ext>
            </a:extLst>
          </p:cNvPr>
          <p:cNvSpPr/>
          <p:nvPr/>
        </p:nvSpPr>
        <p:spPr>
          <a:xfrm>
            <a:off x="231013" y="220165"/>
            <a:ext cx="38843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What is it used for?</a:t>
            </a:r>
            <a:endParaRPr lang="en-US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7CAB50-C3C5-4BD4-9004-240A7F209E5C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10813802" y="5415845"/>
            <a:ext cx="1097280" cy="127443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147488AE-9CF1-438D-B07A-2B91FA29E893}"/>
              </a:ext>
            </a:extLst>
          </p:cNvPr>
          <p:cNvSpPr/>
          <p:nvPr/>
        </p:nvSpPr>
        <p:spPr>
          <a:xfrm>
            <a:off x="7373123" y="984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404040"/>
          </a:solidFill>
          <a:ln>
            <a:noFill/>
          </a:ln>
          <a:effectLst>
            <a:innerShdw blurRad="2794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AD74CFEA-69B4-443B-8A03-0747ADB785A3}"/>
              </a:ext>
            </a:extLst>
          </p:cNvPr>
          <p:cNvSpPr/>
          <p:nvPr/>
        </p:nvSpPr>
        <p:spPr>
          <a:xfrm>
            <a:off x="8708395" y="0"/>
            <a:ext cx="3474720" cy="6858000"/>
          </a:xfrm>
          <a:prstGeom prst="chevron">
            <a:avLst>
              <a:gd name="adj" fmla="val 60662"/>
            </a:avLst>
          </a:prstGeom>
          <a:solidFill>
            <a:srgbClr val="05A5CC"/>
          </a:solidFill>
          <a:ln>
            <a:noFill/>
          </a:ln>
          <a:effectLst>
            <a:innerShdw blurRad="2921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929" tIns="41464" rIns="82929" bIns="414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8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7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efault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1700</TotalTime>
  <Words>623</Words>
  <Application>Microsoft Office PowerPoint</Application>
  <PresentationFormat>Custom</PresentationFormat>
  <Paragraphs>123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Century Gothic</vt:lpstr>
      <vt:lpstr>Liberation Sans</vt:lpstr>
      <vt:lpstr>Liberation Serif</vt:lpstr>
      <vt:lpstr>Default</vt:lpstr>
      <vt:lpstr>ClojureBridge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ClojureBridge</dc:title>
  <dc:creator>Aspasia Beneti</dc:creator>
  <cp:lastModifiedBy>DENISEF</cp:lastModifiedBy>
  <cp:revision>65</cp:revision>
  <dcterms:created xsi:type="dcterms:W3CDTF">2018-02-06T21:14:06Z</dcterms:created>
  <dcterms:modified xsi:type="dcterms:W3CDTF">2019-03-27T04:07:35Z</dcterms:modified>
</cp:coreProperties>
</file>

<file path=docProps/thumbnail.jpeg>
</file>